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6" r:id="rId1"/>
  </p:sldMasterIdLst>
  <p:notesMasterIdLst>
    <p:notesMasterId r:id="rId4"/>
  </p:notesMasterIdLst>
  <p:handoutMasterIdLst>
    <p:handoutMasterId r:id="rId5"/>
  </p:handoutMasterIdLst>
  <p:sldIdLst>
    <p:sldId id="514" r:id="rId2"/>
    <p:sldId id="515" r:id="rId3"/>
  </p:sldIdLst>
  <p:sldSz cx="9144000" cy="6858000" type="screen4x3"/>
  <p:notesSz cx="688181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36" userDrawn="1">
          <p15:clr>
            <a:srgbClr val="A4A3A4"/>
          </p15:clr>
        </p15:guide>
        <p15:guide id="2" pos="204" userDrawn="1">
          <p15:clr>
            <a:srgbClr val="A4A3A4"/>
          </p15:clr>
        </p15:guide>
        <p15:guide id="4" pos="553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avier Faux" initials="XF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F"/>
    <a:srgbClr val="E7E7E9"/>
    <a:srgbClr val="120742"/>
    <a:srgbClr val="646363"/>
    <a:srgbClr val="505050"/>
    <a:srgbClr val="D4E1E0"/>
    <a:srgbClr val="A1AEAF"/>
    <a:srgbClr val="BFDBF7"/>
    <a:srgbClr val="157EAB"/>
    <a:srgbClr val="F9A5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3671" autoAdjust="0"/>
  </p:normalViewPr>
  <p:slideViewPr>
    <p:cSldViewPr snapToGrid="0" snapToObjects="1">
      <p:cViewPr>
        <p:scale>
          <a:sx n="80" d="100"/>
          <a:sy n="80" d="100"/>
        </p:scale>
        <p:origin x="864" y="-392"/>
      </p:cViewPr>
      <p:guideLst>
        <p:guide orient="horz" pos="3936"/>
        <p:guide pos="204"/>
        <p:guide pos="553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37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913DC6B7-151A-46DD-8992-DF262D5946DA}" type="datetimeFigureOut">
              <a:rPr lang="en-GB" smtClean="0"/>
              <a:t>17/08/2021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37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84D6EE0A-42C7-491E-B3DC-355BB75EA52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071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1958A92-D4BF-4190-AED4-D146BA303FE3}" type="datetimeFigureOut">
              <a:rPr lang="en-GB" smtClean="0"/>
              <a:pPr/>
              <a:t>17/08/2021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0950"/>
            <a:ext cx="4500563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813865"/>
            <a:ext cx="5505450" cy="3938618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8E5DEFC-BFAE-4186-88B9-06BA9B12B89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29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5DEFC-BFAE-4186-88B9-06BA9B12B895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440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3978900" y="-1568103"/>
            <a:ext cx="1148948" cy="8740989"/>
          </a:xfrm>
          <a:prstGeom prst="rect">
            <a:avLst/>
          </a:prstGeom>
          <a:solidFill>
            <a:srgbClr val="12074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82880" y="110067"/>
            <a:ext cx="8740988" cy="8297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en-GB" sz="1400" dirty="0">
              <a:solidFill>
                <a:srgbClr val="505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0270" y="2315970"/>
            <a:ext cx="7937929" cy="1325563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3000" kern="120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GB" dirty="0" smtClean="0"/>
              <a:t>Title of presentation and if it’s long it can run over two lines</a:t>
            </a:r>
            <a:endParaRPr lang="en-GB" dirty="0"/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22173" y="3607204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Subtitle e.g. presenter’s name</a:t>
            </a:r>
          </a:p>
        </p:txBody>
      </p:sp>
      <p:sp>
        <p:nvSpPr>
          <p:cNvPr id="13" name="Isosceles Triangle 12"/>
          <p:cNvSpPr/>
          <p:nvPr userDrawn="1"/>
        </p:nvSpPr>
        <p:spPr>
          <a:xfrm rot="10800000">
            <a:off x="707302" y="3376865"/>
            <a:ext cx="241651" cy="135512"/>
          </a:xfrm>
          <a:prstGeom prst="triangle">
            <a:avLst/>
          </a:prstGeom>
          <a:solidFill>
            <a:srgbClr val="1207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8442960" y="6263640"/>
            <a:ext cx="480909" cy="4876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8061128" y="5729722"/>
            <a:ext cx="884827" cy="884956"/>
          </a:xfrm>
          <a:prstGeom prst="ellipse">
            <a:avLst/>
          </a:prstGeom>
          <a:solidFill>
            <a:srgbClr val="646363"/>
          </a:solidFill>
        </p:spPr>
        <p:txBody>
          <a:bodyPr lIns="0" tIns="0" rIns="0" bIns="0"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partner logo</a:t>
            </a:r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522173" y="4011367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Date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521" y="13049"/>
            <a:ext cx="1365504" cy="12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911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675424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932040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5029200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755576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9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21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Tuesday, August 17, 2021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20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41658646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Divider Slide /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2074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3422650" y="3882347"/>
            <a:ext cx="5035550" cy="1095337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700"/>
              </a:spcBef>
              <a:buNone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422650" y="2563916"/>
            <a:ext cx="5035550" cy="10953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1321567" y="424981"/>
            <a:ext cx="974160" cy="770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  <p:pic>
        <p:nvPicPr>
          <p:cNvPr id="13" name="Picture 12" descr="VB_VE_Logos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58" r="1349"/>
          <a:stretch/>
        </p:blipFill>
        <p:spPr>
          <a:xfrm>
            <a:off x="289880" y="455237"/>
            <a:ext cx="925972" cy="76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044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1079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139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810155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762655"/>
            <a:ext cx="8133889" cy="1385888"/>
          </a:xfrm>
          <a:prstGeom prst="rect">
            <a:avLst/>
          </a:prstGeom>
        </p:spPr>
        <p:txBody>
          <a:bodyPr vert="horz"/>
          <a:lstStyle>
            <a:lvl1pPr marL="261938" indent="-261938">
              <a:buClr>
                <a:schemeClr val="accent2"/>
              </a:buClr>
              <a:defRPr sz="1800">
                <a:solidFill>
                  <a:schemeClr val="tx1"/>
                </a:solidFill>
                <a:latin typeface="Arial"/>
                <a:cs typeface="Arial"/>
              </a:defRPr>
            </a:lvl1pPr>
            <a:lvl2pPr marL="652463" indent="-319088">
              <a:defRPr sz="18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7186723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8133889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Tuesday, August 17, 2021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1471659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2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  <a:p>
            <a:pPr marL="261938" lvl="2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Third level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Tuesday, August 17, 2021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329923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64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666634" y="1778525"/>
            <a:ext cx="8137179" cy="44783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Tuesday, August 17, 2021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469815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ab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762000" y="1871663"/>
            <a:ext cx="8041813" cy="39280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table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Tuesday, August 17, 2021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1565134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761999" y="1871663"/>
            <a:ext cx="3810001" cy="43852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8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Tuesday, August 17, 2021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33118139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993813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664936" y="1882123"/>
            <a:ext cx="3810000" cy="4374092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00000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7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Tuesday, August 17, 2021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9007297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2000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Tuesday, August 17, 2021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567341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/>
        </p:nvSpPr>
        <p:spPr>
          <a:xfrm>
            <a:off x="7797800" y="6399769"/>
            <a:ext cx="1107043" cy="32530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D42EA9E-67C9-4C87-932C-8F489DA21F6E}" type="slidenum">
              <a:rPr lang="en-GB" sz="1200" smtClean="0">
                <a:solidFill>
                  <a:srgbClr val="1207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GB" sz="1200" dirty="0">
              <a:solidFill>
                <a:srgbClr val="1207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36947" y="233280"/>
            <a:ext cx="8466866" cy="434860"/>
            <a:chOff x="336947" y="233280"/>
            <a:chExt cx="8466866" cy="434860"/>
          </a:xfrm>
        </p:grpSpPr>
        <p:sp>
          <p:nvSpPr>
            <p:cNvPr id="9" name="Rectangle 8"/>
            <p:cNvSpPr/>
            <p:nvPr userDrawn="1"/>
          </p:nvSpPr>
          <p:spPr>
            <a:xfrm>
              <a:off x="336947" y="233280"/>
              <a:ext cx="8466866" cy="388800"/>
            </a:xfrm>
            <a:prstGeom prst="rect">
              <a:avLst/>
            </a:prstGeom>
            <a:solidFill>
              <a:srgbClr val="12074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 rot="2700000">
              <a:off x="678985" y="305260"/>
              <a:ext cx="362880" cy="362880"/>
            </a:xfrm>
            <a:prstGeom prst="rect">
              <a:avLst/>
            </a:prstGeom>
            <a:solidFill>
              <a:srgbClr val="0E003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97" t="2" r="-3868" b="-3481"/>
          <a:stretch/>
        </p:blipFill>
        <p:spPr>
          <a:xfrm>
            <a:off x="581203" y="343512"/>
            <a:ext cx="1485722" cy="19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446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Most visited </a:t>
            </a:r>
            <a:r>
              <a:rPr lang="en-GB" sz="2800" dirty="0" smtClean="0"/>
              <a:t>paid </a:t>
            </a:r>
            <a:r>
              <a:rPr lang="en-GB" sz="2800" dirty="0" smtClean="0"/>
              <a:t>attractions – </a:t>
            </a:r>
            <a:r>
              <a:rPr lang="en-GB" sz="2800" dirty="0" smtClean="0"/>
              <a:t>East Midlands</a:t>
            </a:r>
            <a:r>
              <a:rPr lang="en-GB" sz="2800" dirty="0" smtClean="0"/>
              <a:t> </a:t>
            </a:r>
            <a:r>
              <a:rPr lang="en-GB" sz="2800" dirty="0" smtClean="0"/>
              <a:t>2020</a:t>
            </a:r>
            <a:br>
              <a:rPr lang="en-GB" sz="2800" dirty="0" smtClean="0"/>
            </a:br>
            <a:r>
              <a:rPr lang="en-GB" sz="2000" dirty="0" smtClean="0"/>
              <a:t>(1/2)</a:t>
            </a:r>
            <a:endParaRPr lang="en-GB" sz="2000" dirty="0"/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558055"/>
              </p:ext>
            </p:extLst>
          </p:nvPr>
        </p:nvGraphicFramePr>
        <p:xfrm>
          <a:off x="654051" y="1819030"/>
          <a:ext cx="8101848" cy="4089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58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Calke Abbey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458,380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334,694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Belton House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460,547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264,043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Hardwick Hall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298,283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154,675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-48%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Kedleston Hall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211,655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150,677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-29%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Rand Farm Park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Farm / Rare Breeds / Farm Animals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107,573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66,582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Skegness Natureland Seal Sanctuary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Safari Park / Zoo / Aquarium / Aviary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87,924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61,769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Lincoln Castle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Castle / Fort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130,000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50,953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Bolsover Castle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Castle / Fort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101,041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49,794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Sudbury Hall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254,083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45,365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Canons Ashby House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Monument/ Archaeological Site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81,863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38,688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-53%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  <a:endParaRPr lang="en-GB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13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Most visited </a:t>
            </a:r>
            <a:r>
              <a:rPr lang="en-GB" sz="2800" dirty="0" smtClean="0"/>
              <a:t>paid </a:t>
            </a:r>
            <a:r>
              <a:rPr lang="en-GB" sz="2800" dirty="0" smtClean="0"/>
              <a:t>attractions – </a:t>
            </a:r>
            <a:r>
              <a:rPr lang="en-GB" sz="2800" dirty="0" smtClean="0"/>
              <a:t>East Midlands </a:t>
            </a:r>
            <a:r>
              <a:rPr lang="en-GB" sz="2800" dirty="0" smtClean="0"/>
              <a:t>2020</a:t>
            </a:r>
            <a:br>
              <a:rPr lang="en-GB" sz="2800" dirty="0" smtClean="0"/>
            </a:br>
            <a:r>
              <a:rPr lang="en-GB" sz="2000" dirty="0" smtClean="0"/>
              <a:t>(2/2)</a:t>
            </a:r>
            <a:endParaRPr lang="en-GB" sz="2000" dirty="0"/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513628"/>
              </p:ext>
            </p:extLst>
          </p:nvPr>
        </p:nvGraphicFramePr>
        <p:xfrm>
          <a:off x="654051" y="1819030"/>
          <a:ext cx="8101848" cy="40855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3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19-20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International Bomber Command Centre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Heritage / Visitor Centre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86,565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29,927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Great Central Railway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Steam / Heritage Railway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91,188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29,310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Gunby Hall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Heritage / Visitor Centre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42,800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19,500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Barnsdale Gardens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Garden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19,668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15,339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Workhouse, The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Heritage / Visitor Centre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43,945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10,760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-76%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King Richard III Visitor Centre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Heritage / Visitor Centre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47,419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10,406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-78%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Kirby Hall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15,012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10,251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-32%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Peveril Castle</a:t>
                      </a:r>
                    </a:p>
                  </a:txBody>
                  <a:tcPr marL="6350" marR="6350" marT="635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Castle / Fort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30,693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10,007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-67%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Parrot Zoo</a:t>
                      </a:r>
                    </a:p>
                  </a:txBody>
                  <a:tcPr marL="6350" marR="6350" marT="635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Safari Park / Zoo / Aquarium / Aviary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75,000 (E)</a:t>
                      </a:r>
                      <a:endParaRPr lang="en-GB" sz="1200" b="1" i="0" u="none" strike="noStrike" kern="1200" dirty="0">
                        <a:solidFill>
                          <a:srgbClr val="12074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-87%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Hodsock Priory Gardens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Historic House/ House and Garden / Palace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 smtClean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8,000 (E)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>
                          <a:solidFill>
                            <a:srgbClr val="12074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  <a:endParaRPr lang="en-GB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03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sitEngland powerpoint template 4x3 final">
  <a:themeElements>
    <a:clrScheme name="Custom 5">
      <a:dk1>
        <a:srgbClr val="120742"/>
      </a:dk1>
      <a:lt1>
        <a:sysClr val="window" lastClr="FFFFFF"/>
      </a:lt1>
      <a:dk2>
        <a:srgbClr val="231F20"/>
      </a:dk2>
      <a:lt2>
        <a:srgbClr val="518A45"/>
      </a:lt2>
      <a:accent1>
        <a:srgbClr val="120742"/>
      </a:accent1>
      <a:accent2>
        <a:srgbClr val="C00000"/>
      </a:accent2>
      <a:accent3>
        <a:srgbClr val="518A45"/>
      </a:accent3>
      <a:accent4>
        <a:srgbClr val="FDB332"/>
      </a:accent4>
      <a:accent5>
        <a:srgbClr val="157EAB"/>
      </a:accent5>
      <a:accent6>
        <a:srgbClr val="BFDBF7"/>
      </a:accent6>
      <a:hlink>
        <a:srgbClr val="120742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isitEngland powerpoint template 4x3 final [Read-Only]" id="{6E088034-F13E-4613-80DB-D0700B916887}" vid="{C331A35C-B8B0-4859-8BBA-55C07128EF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Discover England Initial Summary Report v1</Template>
  <TotalTime>12589</TotalTime>
  <Words>375</Words>
  <Application>Microsoft Office PowerPoint</Application>
  <PresentationFormat>On-screen Show (4:3)</PresentationFormat>
  <Paragraphs>139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VisitEngland powerpoint template 4x3 final</vt:lpstr>
      <vt:lpstr>Most visited paid attractions – East Midlands 2020 (1/2)</vt:lpstr>
      <vt:lpstr>Most visited paid attractions – East Midlands 2020 (2/2)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 England:  summary insights on overseas visitors</dc:title>
  <dc:creator>Steve Mills</dc:creator>
  <cp:lastModifiedBy>Keri Portas</cp:lastModifiedBy>
  <cp:revision>672</cp:revision>
  <cp:lastPrinted>2017-06-09T06:23:23Z</cp:lastPrinted>
  <dcterms:created xsi:type="dcterms:W3CDTF">2016-07-20T15:06:07Z</dcterms:created>
  <dcterms:modified xsi:type="dcterms:W3CDTF">2021-08-17T09:22:05Z</dcterms:modified>
</cp:coreProperties>
</file>